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7" r:id="rId5"/>
    <p:sldId id="259" r:id="rId6"/>
    <p:sldId id="261" r:id="rId7"/>
    <p:sldId id="283" r:id="rId8"/>
    <p:sldId id="262" r:id="rId9"/>
    <p:sldId id="285" r:id="rId10"/>
    <p:sldId id="286" r:id="rId11"/>
    <p:sldId id="266" r:id="rId12"/>
    <p:sldId id="288" r:id="rId13"/>
    <p:sldId id="289" r:id="rId14"/>
    <p:sldId id="268" r:id="rId15"/>
    <p:sldId id="269" r:id="rId16"/>
    <p:sldId id="271" r:id="rId17"/>
    <p:sldId id="272" r:id="rId18"/>
    <p:sldId id="274" r:id="rId19"/>
    <p:sldId id="275" r:id="rId20"/>
    <p:sldId id="290" r:id="rId21"/>
    <p:sldId id="291" r:id="rId22"/>
    <p:sldId id="292" r:id="rId23"/>
    <p:sldId id="294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>
        <p:scale>
          <a:sx n="100" d="100"/>
          <a:sy n="100" d="100"/>
        </p:scale>
        <p:origin x="-31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F5918-90BB-4505-9D80-CEA2617A8F4A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12064-A790-48C5-A4A1-9BDADC623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C5234-FA01-4781-9DCC-5DD750936E38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36F5-4F44-4715-A8BD-7EB5D5636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4763745_1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2852936"/>
            <a:ext cx="5001791" cy="3534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МБДОУ «Старобачатский детский сад общеразвивающего вида»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Музыкальные уголки в группе</a:t>
            </a:r>
            <a:b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a58d4644f92af025850301c1e42386.jp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578909" y="0"/>
            <a:ext cx="9722909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772816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Оборудование музыкального уголка разделяют на два уровня: </a:t>
            </a:r>
          </a:p>
          <a:p>
            <a:pPr algn="ctr"/>
            <a:r>
              <a:rPr lang="ru-RU" sz="2400" b="1" dirty="0" smtClean="0"/>
              <a:t>для воспитателя и для детей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На верхнюю полку </a:t>
            </a:r>
            <a:r>
              <a:rPr lang="ru-RU" sz="2400" dirty="0" smtClean="0"/>
              <a:t>помещают инструменты, которые используются детьми </a:t>
            </a:r>
            <a:r>
              <a:rPr lang="ru-RU" sz="2400" dirty="0" err="1" smtClean="0"/>
              <a:t>дозированно</a:t>
            </a:r>
            <a:r>
              <a:rPr lang="ru-RU" sz="2400" dirty="0" smtClean="0"/>
              <a:t> (например, металлофон), и те, с которыми дети могут заниматься только под контролем воспитателя, в соответствии с санитарно - эпидемиологическими нормами ДОУ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b="1" dirty="0" smtClean="0"/>
              <a:t>На нижней полке </a:t>
            </a:r>
            <a:r>
              <a:rPr lang="ru-RU" sz="2400" dirty="0" smtClean="0"/>
              <a:t>- барабаны, ложки, треугольники, маракасы. Необходимо уделять особое внимание качеству звучания музыкальных инструментов. Они должны быть хорошо настроены и издавать знакомые детям звуки. Не забывайте, что некачественное звучание калечит и засоряет слуховой опыт ребёнка!</a:t>
            </a:r>
          </a:p>
        </p:txBody>
      </p:sp>
      <p:pic>
        <p:nvPicPr>
          <p:cNvPr id="6" name="Рисунок 5" descr="99f8f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0"/>
            <a:ext cx="8136904" cy="19168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МЛАДШИЕ ГРУППЫ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Ванька – </a:t>
            </a:r>
            <a:r>
              <a:rPr lang="ru-RU" sz="1400" dirty="0" err="1" smtClean="0"/>
              <a:t>встанька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«поющие» или «танцующие» игрушки (петушок, котик, зайка и т. 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инструменты с фиксированным звуком — органчики, шарманки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Шумовые инструменты: погремушки, колокольчики, бубен, барабан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/>
              <a:t>Неозвученные</a:t>
            </a:r>
            <a:r>
              <a:rPr lang="ru-RU" sz="1400" dirty="0" smtClean="0"/>
              <a:t> бутафорские музыкальные инструментов (гармошки, дудочки, балалайки и т. 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Атрибуты к музыкальным подвижным играм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Флажки, султанчики, платочки, яркие ленточки с колечками, погремушки, осенние листочки, снежинки для детского танцевального творчества (пополняется по необходимости)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Ширма настольная с перчаточными игрушками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Магнитофон и набор программных аудиозаписей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картинки к песням, которые могут быть выполнены на кубе, в виде альбома или отдельные красочные иллюстрации.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40968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Целесообразно пособия, атрибуты и музыкальные инструменты оставить </a:t>
            </a:r>
          </a:p>
          <a:p>
            <a:pPr marL="342900" indent="-342900"/>
            <a:r>
              <a:rPr lang="ru-RU" sz="1400" dirty="0" smtClean="0"/>
              <a:t>         с младшей группы и добавить: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Металлофон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Шумовые инструменты для детского оркестра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Книжки «Наши песни» (каждая книжка иллюстрирует знакомую детям песню)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err="1" smtClean="0"/>
              <a:t>Фланелеграф</a:t>
            </a:r>
            <a:r>
              <a:rPr lang="ru-RU" sz="1400" dirty="0" smtClean="0"/>
              <a:t> или магнитная доска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Музыкально-дидактические игры: «Музыкальные инструменты», «Звонкие ладошки», «Ритмические палочки» и др.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Атрибуты к подвижным музыкальным играм: «Кошка и котята», «Заинька», «Зайцы и медведь», «Лётчики» и др.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Музыкальные лесенки (трехступенчатая, на которых находятся маленькая и большая птички или маленькая и большая матрешка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Ленточки, цветные платочки, султанчики и т. п. (атрибуты к танцевальным импровизациям но сезону)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Ширма настольная и набор игрушек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400" dirty="0" smtClean="0"/>
              <a:t>Магнитофон и набор программных аудиозаписей</a:t>
            </a:r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9518" y="0"/>
            <a:ext cx="1514482" cy="1484784"/>
          </a:xfrm>
          <a:prstGeom prst="rect">
            <a:avLst/>
          </a:prstGeom>
        </p:spPr>
      </p:pic>
      <p:pic>
        <p:nvPicPr>
          <p:cNvPr id="5" name="Рисунок 4" descr="0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96336" y="3068960"/>
            <a:ext cx="1400156" cy="15121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Дополнительно к оборудованию музыкального уголка средней группы используется следующее: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Погремушки, бубны, барабаны, треугольники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игрушки-инструменты с хроматическим и диатоническим звуком </a:t>
            </a:r>
          </a:p>
          <a:p>
            <a:pPr marL="342900" indent="-342900"/>
            <a:r>
              <a:rPr lang="ru-RU" sz="1400" dirty="0" smtClean="0"/>
              <a:t>         (металлофон, пианино, баян, аккордеон, флейта)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 smtClean="0"/>
              <a:t>Иллюстрации по теме: «Времена года»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400" dirty="0" smtClean="0"/>
              <a:t>Музыкальные игрушки-самоделки (Дети с удовольствием примут участие</a:t>
            </a:r>
          </a:p>
          <a:p>
            <a:pPr marL="342900" indent="-342900"/>
            <a:r>
              <a:rPr lang="ru-RU" sz="1400" dirty="0" smtClean="0"/>
              <a:t>         в изготовление инструментов для шумового оркестра)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Музыкально-дидактические игры: «Узнай песенку по двум звукам», «Бубенчики», «Музыкальная лесенка», «Ритмическое лото» и др.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Атрибуты к подвижным играм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Рисунки детей к песенкам и знакомым музыкальным произведениям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Настольная ширма и ширма по росту детей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Музыкальные лесенки пятиступенчатая и </a:t>
            </a:r>
            <a:r>
              <a:rPr lang="ru-RU" sz="1400" dirty="0" err="1" smtClean="0"/>
              <a:t>семиступенчатая</a:t>
            </a:r>
            <a:endParaRPr lang="ru-RU" sz="14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ru-RU" sz="1400" dirty="0" smtClean="0"/>
              <a:t>Атрибуты для детского танцевального творчества: элементы костюмов к знакомым народным танцам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717032"/>
            <a:ext cx="87129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ГРУППА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Дополнительно к материалу, использованному в старшей группе, добавляется: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Музыкальные инструменты: маракасы, бубны, арфа, детское пианино, </a:t>
            </a:r>
          </a:p>
          <a:p>
            <a:pPr marL="342900" indent="-342900"/>
            <a:r>
              <a:rPr lang="ru-RU" sz="1400" dirty="0" smtClean="0"/>
              <a:t>         металлофон, колокольчики, треугольники, флейты, барабаны.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400" dirty="0" smtClean="0"/>
              <a:t>Портреты композиторов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u-RU" sz="1400" dirty="0" smtClean="0"/>
              <a:t>Папки-альбомы: «Мы рисуем песенку» с рисунками детей, в которых они </a:t>
            </a:r>
          </a:p>
          <a:p>
            <a:pPr marL="342900" indent="-342900"/>
            <a:r>
              <a:rPr lang="ru-RU" sz="1400" dirty="0" smtClean="0"/>
              <a:t>         отображают эмоции и чувства о прослушанных музыкальных произведениях </a:t>
            </a:r>
          </a:p>
          <a:p>
            <a:pPr marL="342900" indent="-342900"/>
            <a:r>
              <a:rPr lang="ru-RU" sz="1400" dirty="0" smtClean="0"/>
              <a:t>         и полюбившихся песнях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Пособие «Эмоции» (карточки, на которых изображены лица с разными эмоциональными настроениями) для определения характера мелодии при слушании музыки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Наглядные пособия: «Симфонический оркестр», "Народные инструменты»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Самодельные инструменты для шумового оркестра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400" dirty="0" smtClean="0"/>
              <a:t>Музыкально-дидактические игры</a:t>
            </a:r>
          </a:p>
        </p:txBody>
      </p:sp>
      <p:pic>
        <p:nvPicPr>
          <p:cNvPr id="8" name="Рисунок 7" descr="two-girls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95108" y="3645024"/>
            <a:ext cx="1748892" cy="1656184"/>
          </a:xfrm>
          <a:prstGeom prst="rect">
            <a:avLst/>
          </a:prstGeom>
        </p:spPr>
      </p:pic>
      <p:pic>
        <p:nvPicPr>
          <p:cNvPr id="9" name="Рисунок 8" descr="4106161-thumb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36296" y="692696"/>
            <a:ext cx="1717356" cy="13180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692696"/>
            <a:ext cx="8712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 для творческих сюжетно-ролевых игр: </a:t>
            </a:r>
          </a:p>
          <a:p>
            <a:pPr lvl="0"/>
            <a:r>
              <a:rPr lang="ru-RU" dirty="0" smtClean="0"/>
              <a:t>мягкие игрушки </a:t>
            </a:r>
          </a:p>
          <a:p>
            <a:pPr lvl="0"/>
            <a:r>
              <a:rPr lang="ru-RU" dirty="0" smtClean="0"/>
              <a:t>мягкие музыкальные игрушки;</a:t>
            </a:r>
          </a:p>
          <a:p>
            <a:r>
              <a:rPr lang="ru-RU" dirty="0" smtClean="0"/>
              <a:t>куклы -  неваляшки, </a:t>
            </a:r>
          </a:p>
          <a:p>
            <a:r>
              <a:rPr lang="ru-RU" dirty="0" smtClean="0"/>
              <a:t>образные музыкальные «поющие» или </a:t>
            </a:r>
          </a:p>
          <a:p>
            <a:r>
              <a:rPr lang="ru-RU" dirty="0" smtClean="0"/>
              <a:t>«танцующие» игрушки</a:t>
            </a:r>
            <a:endParaRPr lang="ru-RU" dirty="0"/>
          </a:p>
        </p:txBody>
      </p:sp>
      <p:pic>
        <p:nvPicPr>
          <p:cNvPr id="4" name="Рисунок 3" descr="шзщшi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BFEFF"/>
              </a:clrFrom>
              <a:clrTo>
                <a:srgbClr val="FB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124744"/>
            <a:ext cx="1905000" cy="14287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260648"/>
            <a:ext cx="85393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МУЗЫКАЛЬНЫХ УГОЛКАХ ДОЛЖНЫ НАХОДИТЬСЯ :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57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1052736"/>
            <a:ext cx="962025" cy="1428750"/>
          </a:xfrm>
          <a:prstGeom prst="rect">
            <a:avLst/>
          </a:prstGeom>
        </p:spPr>
      </p:pic>
      <p:pic>
        <p:nvPicPr>
          <p:cNvPr id="16386" name="Picture 2" descr="http://www.lavatoys.ru/media/images/products/2013/10/LA8517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412776"/>
            <a:ext cx="1296144" cy="1565536"/>
          </a:xfrm>
          <a:prstGeom prst="rect">
            <a:avLst/>
          </a:prstGeom>
          <a:noFill/>
        </p:spPr>
      </p:pic>
      <p:pic>
        <p:nvPicPr>
          <p:cNvPr id="16388" name="Picture 4" descr="http://lh6.googleusercontent.com/-PHAAgBmNZvQ/AAAAAAAAAAI/AAAAAAAAAPE/EL33vn8QAXY/phot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052736"/>
            <a:ext cx="1111949" cy="12764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2492896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Музыкально-дидактические игры:</a:t>
            </a:r>
          </a:p>
        </p:txBody>
      </p:sp>
      <p:pic>
        <p:nvPicPr>
          <p:cNvPr id="16" name="Рисунок 15" descr="big_teacherPic_a21c3f33ad484c6ba383daebdb971fb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068960"/>
            <a:ext cx="2365077" cy="177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big_teacherPic_ff0d33798dc447aea8fe550abced14f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72200" y="4581128"/>
            <a:ext cx="242043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141611886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83968" y="2996952"/>
            <a:ext cx="2448272" cy="183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59d7e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95736" y="4581128"/>
            <a:ext cx="2430612" cy="182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60648"/>
            <a:ext cx="3555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Образные пособия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AutoNum type="arabicParenR"/>
            </a:pPr>
            <a:r>
              <a:rPr lang="ru-RU" sz="2000" dirty="0" smtClean="0"/>
              <a:t>Портреты композиторов (произведения которого дети поют или слушают)</a:t>
            </a:r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268760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img1.liveinternet.ru/images/attach/c/2/73/634/73634007_4000491_prok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3247" y="1257037"/>
            <a:ext cx="18315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83568" y="371703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Чайковский П.И.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371703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Прокофьев С.С.</a:t>
            </a:r>
            <a:endParaRPr lang="ru-RU" sz="1400" b="1" dirty="0"/>
          </a:p>
        </p:txBody>
      </p:sp>
      <p:pic>
        <p:nvPicPr>
          <p:cNvPr id="15368" name="Picture 8" descr="http://pomnirossiu.ru/upload/image/sootechestvennik/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1268760"/>
            <a:ext cx="18722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372200" y="37170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Рахманинов С.В.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07707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/>
              <a:t> 2) Иллюстрации - пособия типа «Лото»: карточки </a:t>
            </a:r>
          </a:p>
          <a:p>
            <a:pPr lvl="0">
              <a:buNone/>
            </a:pPr>
            <a:r>
              <a:rPr lang="ru-RU" dirty="0" smtClean="0"/>
              <a:t>с нарисованными или наклеенными на них картинками</a:t>
            </a:r>
          </a:p>
        </p:txBody>
      </p:sp>
      <p:pic>
        <p:nvPicPr>
          <p:cNvPr id="20" name="Рисунок 19" descr="5370-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796136" y="4005064"/>
            <a:ext cx="3024336" cy="256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cdn.vseinet.ru/products/983/983148/1_28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4719265"/>
            <a:ext cx="3312368" cy="187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620688"/>
            <a:ext cx="6732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Книжки-малютки «Мы поем»,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Музыкальные картинки к песням, которые могут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быть выполнены в виде большого альбома или отдельные красочные иллюстрации,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Иллюстрации по теме «Времена года»,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Иллюстрации музыкальных инструментов,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Картинки с  изображением животных поющих, танцующих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или играющих на музыкальных инструментах,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Альбомы «Мы рисуем песенку»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Альбомы для рассматривания: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«Симфонический оркестр»,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«Народные инструменты»,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«Танцы народов мира», 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Графическое пособие «Эмоции»</a:t>
            </a:r>
            <a:endParaRPr lang="ru-RU" dirty="0"/>
          </a:p>
        </p:txBody>
      </p:sp>
      <p:pic>
        <p:nvPicPr>
          <p:cNvPr id="12290" name="Picture 2" descr="http://img1.liveinternet.ru/images/attach/c/8/104/763/104763797_1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4581128"/>
            <a:ext cx="2952328" cy="2086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398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д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16216" y="1052736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olotaja_osenx_akw_kop_s_kart_i._lewitana_mww_19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6216" y="2996952"/>
            <a:ext cx="2357454" cy="163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188640"/>
            <a:ext cx="4623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Всевозможные  картинки: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 descr="mu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16216" y="4869160"/>
            <a:ext cx="233986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AutoShape 4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://soltechenergies.net/wp-content/plugins/featured-content-gallery/emotions-clipart-80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http://www.studerasmart.nu/wp-content/uploads/2012/04/personlighetstester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581128"/>
            <a:ext cx="309826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озвученные детские музыкальные игрушки  и инструменты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64904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Озвученные музыкальные инструменты и игрушки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ксилофон-2832277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4797152"/>
            <a:ext cx="2664296" cy="1512168"/>
          </a:xfrm>
          <a:prstGeom prst="rect">
            <a:avLst/>
          </a:prstGeom>
        </p:spPr>
      </p:pic>
      <p:pic>
        <p:nvPicPr>
          <p:cNvPr id="10" name="Рисунок 9" descr="57941_660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91029" y="4836790"/>
            <a:ext cx="1252971" cy="2021210"/>
          </a:xfrm>
          <a:prstGeom prst="rect">
            <a:avLst/>
          </a:prstGeom>
        </p:spPr>
      </p:pic>
      <p:pic>
        <p:nvPicPr>
          <p:cNvPr id="11266" name="Picture 2" descr="http://drumsound.net/img/snar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614326"/>
            <a:ext cx="2489076" cy="2243674"/>
          </a:xfrm>
          <a:prstGeom prst="rect">
            <a:avLst/>
          </a:prstGeom>
          <a:noFill/>
        </p:spPr>
      </p:pic>
      <p:pic>
        <p:nvPicPr>
          <p:cNvPr id="11268" name="Picture 4" descr="http://www.dolphinmusic.co.uk/shop_image/uploads/Image/25%20Key%20MIDI%20Controller%20Keyboar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1268760"/>
            <a:ext cx="2880320" cy="1226803"/>
          </a:xfrm>
          <a:prstGeom prst="rect">
            <a:avLst/>
          </a:prstGeom>
          <a:noFill/>
        </p:spPr>
      </p:pic>
      <p:pic>
        <p:nvPicPr>
          <p:cNvPr id="13" name="Рисунок 12" descr="dsc_250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060848"/>
            <a:ext cx="2809875" cy="28098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306896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 со звуком неопределённых высот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игрушки-инструменты, издающие только один звук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 с фиксированной мелодией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игрушки-инструменты с диатоническими и хроматическими звукорядом для творческого </a:t>
            </a:r>
            <a:r>
              <a:rPr lang="ru-RU" dirty="0" err="1" smtClean="0"/>
              <a:t>музицирования</a:t>
            </a:r>
            <a:endParaRPr lang="ru-RU" dirty="0" smtClean="0"/>
          </a:p>
        </p:txBody>
      </p:sp>
      <p:pic>
        <p:nvPicPr>
          <p:cNvPr id="11270" name="Picture 6" descr="http://timosha.in.ua/image/cache/data/tovari/bino/papka2/big_e478ff7da4_34-600x600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725144"/>
            <a:ext cx="2762672" cy="1844887"/>
          </a:xfrm>
          <a:prstGeom prst="rect">
            <a:avLst/>
          </a:prstGeom>
          <a:noFill/>
        </p:spPr>
      </p:pic>
      <p:pic>
        <p:nvPicPr>
          <p:cNvPr id="11272" name="Picture 8" descr="http://gigabaza.ru/images/44/87403/40f67c12.jpg"/>
          <p:cNvPicPr>
            <a:picLocks noChangeAspect="1" noChangeArrowheads="1"/>
          </p:cNvPicPr>
          <p:nvPr/>
        </p:nvPicPr>
        <p:blipFill>
          <a:blip r:embed="rId8" cstate="email">
            <a:lum bright="8000"/>
          </a:blip>
          <a:srcRect/>
          <a:stretch>
            <a:fillRect/>
          </a:stretch>
        </p:blipFill>
        <p:spPr bwMode="auto">
          <a:xfrm>
            <a:off x="3491880" y="643148"/>
            <a:ext cx="2592288" cy="194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113727475_large_0_f9f13_169a404b_XL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00192" y="548680"/>
            <a:ext cx="2664296" cy="19488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926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Желательно в группе иметь магнитофон и оформить  фонотеку дисков с музыкальным репертуаром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8"/>
            <a:ext cx="391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Технические средства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45471_html_1a08662c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564904"/>
            <a:ext cx="2230984" cy="3233081"/>
          </a:xfrm>
          <a:prstGeom prst="rect">
            <a:avLst/>
          </a:prstGeom>
        </p:spPr>
      </p:pic>
      <p:pic>
        <p:nvPicPr>
          <p:cNvPr id="9218" name="Picture 2" descr="http://cdn.tehnosklad.com/f4/945140/508317da398d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268760"/>
            <a:ext cx="4288013" cy="2622849"/>
          </a:xfrm>
          <a:prstGeom prst="rect">
            <a:avLst/>
          </a:prstGeom>
          <a:noFill/>
        </p:spPr>
      </p:pic>
      <p:sp>
        <p:nvSpPr>
          <p:cNvPr id="9220" name="AutoShape 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s://s1.imgsource.ru/q6YGor7swGBLzsvLI5qHaM_-bwE=/fit-in/800x600/filters:filters:format(webp):fill(fff,true)/https:/32931.selcdn.ru/aggregator/images/offers/75/b6/75b627a0-cb2f-4643-bc8d-efa45a82a1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2" name="Picture 16" descr="http://www.golddisk.ru/goods_img/62/62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077072"/>
            <a:ext cx="2767658" cy="248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34" name="Picture 18" descr="http://s4.pic4you.ru/y2015/04-21/34526/501202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4077072"/>
            <a:ext cx="2664296" cy="251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product.TEQUAL118.vide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412776"/>
            <a:ext cx="1428750" cy="990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104big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23728" y="1412776"/>
            <a:ext cx="1368152" cy="2328858"/>
          </a:xfrm>
          <a:prstGeom prst="rect">
            <a:avLst/>
          </a:prstGeom>
        </p:spPr>
      </p:pic>
      <p:pic>
        <p:nvPicPr>
          <p:cNvPr id="8" name="Рисунок 7" descr="karnavalnyiie-ushki-kot-87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124744"/>
            <a:ext cx="1536215" cy="14763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АТРИБУТЫ </a:t>
            </a:r>
            <a:r>
              <a:rPr lang="ru-RU" sz="2800" dirty="0" smtClean="0"/>
              <a:t>к подвижным музыкальным играм и  для детского танцевального творчества</a:t>
            </a:r>
            <a:endParaRPr lang="ru-RU" sz="2800" dirty="0"/>
          </a:p>
        </p:txBody>
      </p:sp>
      <p:pic>
        <p:nvPicPr>
          <p:cNvPr id="8194" name="Picture 2" descr="http://www.sportdetstvo.ru/products_pictures/large_flazh_resize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221088"/>
            <a:ext cx="3456384" cy="2407125"/>
          </a:xfrm>
          <a:prstGeom prst="rect">
            <a:avLst/>
          </a:prstGeom>
          <a:noFill/>
        </p:spPr>
      </p:pic>
      <p:pic>
        <p:nvPicPr>
          <p:cNvPr id="8196" name="Picture 4" descr="http://parta1.com/_data/files.thumb/1/a/1af238cb7151503_2613.ac7144f0a2_p-middl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628800"/>
            <a:ext cx="1800200" cy="4752528"/>
          </a:xfrm>
          <a:prstGeom prst="rect">
            <a:avLst/>
          </a:prstGeom>
          <a:noFill/>
        </p:spPr>
      </p:pic>
      <p:pic>
        <p:nvPicPr>
          <p:cNvPr id="8198" name="Picture 6" descr="http://otlichniktk.ru/uploads/product/12555/vkh8887_thumb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581128"/>
            <a:ext cx="1914525" cy="1914525"/>
          </a:xfrm>
          <a:prstGeom prst="rect">
            <a:avLst/>
          </a:prstGeom>
          <a:noFill/>
        </p:spPr>
      </p:pic>
      <p:pic>
        <p:nvPicPr>
          <p:cNvPr id="8200" name="Picture 8" descr="http://gelios-kids.ru/upload/iblock/c94/c94688cb3414135d31cd02a7b97c38b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628800"/>
            <a:ext cx="4248472" cy="31637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48245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buFont typeface="Wingdings" pitchFamily="2" charset="2"/>
              <a:buChar char="§"/>
            </a:pPr>
            <a:r>
              <a:rPr lang="ru-RU" sz="2100" dirty="0" smtClean="0">
                <a:cs typeface="Times New Roman" pitchFamily="18" charset="0"/>
              </a:rPr>
              <a:t>Музыкальное развитие ребёнка обусловлено не только занятиями с педагогом, но и возможностью самостоятельно играть, экспериментировать с музыкальными игрушками, свободно заниматься творческим </a:t>
            </a:r>
            <a:r>
              <a:rPr lang="ru-RU" sz="2100" dirty="0" err="1" smtClean="0">
                <a:cs typeface="Times New Roman" pitchFamily="18" charset="0"/>
              </a:rPr>
              <a:t>музыцированием</a:t>
            </a:r>
            <a:r>
              <a:rPr lang="ru-RU" sz="2100" dirty="0" smtClean="0">
                <a:cs typeface="Times New Roman" pitchFamily="18" charset="0"/>
              </a:rPr>
              <a:t>.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100" dirty="0" smtClean="0">
                <a:cs typeface="Times New Roman" pitchFamily="18" charset="0"/>
              </a:rPr>
              <a:t>Самостоятельная творческая деятельность ребёнка возможна при условии создания специальной предметно-развивающей среды.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100" dirty="0" smtClean="0">
                <a:cs typeface="Times New Roman" pitchFamily="18" charset="0"/>
              </a:rPr>
              <a:t>Для развития самостоятельной музыкальной деятельности детей очень большое значение имеет музыкальный уголок  (музыкальная зона).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100" dirty="0" smtClean="0">
                <a:cs typeface="Times New Roman" pitchFamily="18" charset="0"/>
              </a:rPr>
              <a:t>Развитие творческого начала детей во многом зависит от оборудования и его привлекательности. </a:t>
            </a:r>
            <a:endParaRPr lang="ru-RU" sz="2100" dirty="0">
              <a:cs typeface="Times New Roman" pitchFamily="18" charset="0"/>
            </a:endParaRPr>
          </a:p>
        </p:txBody>
      </p:sp>
      <p:pic>
        <p:nvPicPr>
          <p:cNvPr id="7" name="Рисунок 6" descr="Музыкальный уголок.jpg"/>
          <p:cNvPicPr>
            <a:picLocks noChangeAspect="1"/>
          </p:cNvPicPr>
          <p:nvPr/>
        </p:nvPicPr>
        <p:blipFill>
          <a:blip r:embed="rId2" cstate="email">
            <a:lum bright="19000"/>
          </a:blip>
          <a:stretch>
            <a:fillRect/>
          </a:stretch>
        </p:blipFill>
        <p:spPr>
          <a:xfrm>
            <a:off x="5220072" y="908720"/>
            <a:ext cx="3784415" cy="533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PHOTO-2021-12-03-09-45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60851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_3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IMG_3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256" y="0"/>
            <a:ext cx="5182040" cy="69093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26064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Шумовые музыкальные инструменты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~1\Admin\LOCALS~1\Temp\Rar$DRa0.919\инструменты\DSC01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6604"/>
            <a:ext cx="8516618" cy="5854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465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340768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</a:rPr>
              <a:t>С П А С И Б О!</a:t>
            </a:r>
            <a:endParaRPr lang="ru-RU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rea music clipart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4365104"/>
            <a:ext cx="2772420" cy="22633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07704" y="260648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МУЗЫКАЛЬНЫЙ УГОЛОК </a:t>
            </a:r>
            <a:r>
              <a:rPr lang="ru-RU" sz="2800" dirty="0" smtClean="0"/>
              <a:t>– это место, где дети познают музыку и её красоту. </a:t>
            </a:r>
          </a:p>
          <a:p>
            <a:endParaRPr lang="ru-RU" sz="2800" dirty="0" smtClean="0"/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ЗАДАЧИ:</a:t>
            </a:r>
          </a:p>
          <a:p>
            <a:pPr>
              <a:buFontTx/>
              <a:buChar char="-"/>
            </a:pPr>
            <a:r>
              <a:rPr lang="ru-RU" sz="2800" dirty="0" smtClean="0"/>
              <a:t>помочь окунуться в мир музыки и расширить представления о ней, </a:t>
            </a:r>
          </a:p>
          <a:p>
            <a:pPr>
              <a:buFontTx/>
              <a:buChar char="-"/>
            </a:pPr>
            <a:r>
              <a:rPr lang="ru-RU" sz="2800" dirty="0" smtClean="0"/>
              <a:t>развить воображение детей,</a:t>
            </a:r>
          </a:p>
          <a:p>
            <a:r>
              <a:rPr lang="ru-RU" sz="2800" dirty="0" smtClean="0"/>
              <a:t>-активизировать эмоциональную сферу, мышление, речь. </a:t>
            </a:r>
            <a:endParaRPr lang="ru-RU" sz="2800" dirty="0"/>
          </a:p>
        </p:txBody>
      </p:sp>
      <p:pic>
        <p:nvPicPr>
          <p:cNvPr id="12" name="Рисунок 11" descr="muzikaa-10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1704975" cy="1076325"/>
          </a:xfrm>
          <a:prstGeom prst="rect">
            <a:avLst/>
          </a:prstGeom>
        </p:spPr>
      </p:pic>
      <p:pic>
        <p:nvPicPr>
          <p:cNvPr id="13" name="Рисунок 12" descr="muzikaa-3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97152"/>
            <a:ext cx="1224136" cy="17289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ТРЕБОВАНИЯ К МУЗЫКАЛЬНОМУ УГОЛКУ: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2696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Соответствие возрасту, требованиям Программы, ФГОС.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Рациональность расположения, доступность, подвижность.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фонотеки, </a:t>
            </a:r>
            <a:r>
              <a:rPr lang="ru-RU" sz="2000" dirty="0" err="1" smtClean="0"/>
              <a:t>аудиотеки</a:t>
            </a:r>
            <a:r>
              <a:rPr lang="ru-RU" sz="2000" dirty="0" smtClean="0"/>
              <a:t> с песнями, сказками, музыкой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атрибутов из бросового материала, нетрадиционного оборудования.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иллюстративного материала для ознакомления детей с разными видами музыкальных инструментов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Разнообразие детских музыкальных и шумовых инструментов.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Эстетика в оформлении оборудования уголка.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 smtClean="0"/>
              <a:t>Креативность</a:t>
            </a:r>
            <a:r>
              <a:rPr lang="ru-RU" sz="2000" dirty="0" smtClean="0"/>
              <a:t> (творчество) педагогов в дизайне уголка.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Безопасность оборудования и материалов уголка музыкальной деятельности;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Разнообразие дидактических игр по разным видам музыкальной деятельности и их соответствие возрастным особенностям детей;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и разнообразие иллюстративного материала по музыкальным произведениям;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Наличие портретов известных музыкантов в соответствии с программой.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02359"/>
            <a:ext cx="48965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Важно, </a:t>
            </a:r>
            <a:r>
              <a:rPr lang="ru-RU" sz="2800" dirty="0" smtClean="0"/>
              <a:t>чтобы музыкальный уголок находился: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в освещенном, легкодоступном для детей месте;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кроме того, он должен быть по возможности изолирован, так как, с одной стороны, музыкальные занятия и игры детей требуют сосредоточения слухового внимания, а с другой стороны, «звучащая» деятельность не должна мешать другим занятиям дошкольников.</a:t>
            </a:r>
            <a:endParaRPr lang="ru-RU" sz="2800" dirty="0"/>
          </a:p>
        </p:txBody>
      </p:sp>
      <p:pic>
        <p:nvPicPr>
          <p:cNvPr id="6" name="Содержимое 3" descr="1801a18d87f6199093d482b0b230532e.jpg.jpg"/>
          <p:cNvPicPr>
            <a:picLocks noChangeAspect="1"/>
          </p:cNvPicPr>
          <p:nvPr/>
        </p:nvPicPr>
        <p:blipFill>
          <a:blip r:embed="rId2" cstate="email">
            <a:lum bright="13000" contrast="2000"/>
          </a:blip>
          <a:stretch>
            <a:fillRect/>
          </a:stretch>
        </p:blipFill>
        <p:spPr>
          <a:xfrm>
            <a:off x="4788024" y="548680"/>
            <a:ext cx="4140101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06084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Музыкальная предметная среда должна соответствовать глазу, действиям руки, росту ребенка.</a:t>
            </a:r>
          </a:p>
          <a:p>
            <a:pPr lvl="0">
              <a:buNone/>
            </a:pPr>
            <a:r>
              <a:rPr lang="ru-RU" sz="2400" b="1" dirty="0" smtClean="0"/>
              <a:t>В музыкальном уголке должны стоять: </a:t>
            </a:r>
          </a:p>
          <a:p>
            <a:pPr lvl="0" indent="357188">
              <a:buFont typeface="Wingdings" pitchFamily="2" charset="2"/>
              <a:buChar char="§"/>
            </a:pPr>
            <a:r>
              <a:rPr lang="ru-RU" sz="2400" dirty="0" smtClean="0"/>
              <a:t>шкаф, </a:t>
            </a:r>
          </a:p>
          <a:p>
            <a:pPr lvl="0" indent="357188">
              <a:buFont typeface="Wingdings" pitchFamily="2" charset="2"/>
              <a:buChar char="§"/>
            </a:pPr>
            <a:r>
              <a:rPr lang="ru-RU" sz="2400" dirty="0" smtClean="0"/>
              <a:t>полки для музыкальных пособий, </a:t>
            </a:r>
          </a:p>
          <a:p>
            <a:pPr lvl="0" indent="357188">
              <a:buFont typeface="Wingdings" pitchFamily="2" charset="2"/>
              <a:buChar char="§"/>
            </a:pPr>
            <a:r>
              <a:rPr lang="ru-RU" sz="2400" dirty="0" smtClean="0"/>
              <a:t>пару столов, </a:t>
            </a:r>
          </a:p>
          <a:p>
            <a:pPr lvl="0" indent="357188">
              <a:buFont typeface="Wingdings" pitchFamily="2" charset="2"/>
              <a:buChar char="§"/>
            </a:pPr>
            <a:r>
              <a:rPr lang="ru-RU" sz="2400" dirty="0" smtClean="0"/>
              <a:t>стулья для дидактических игр. </a:t>
            </a:r>
          </a:p>
          <a:p>
            <a:pPr lvl="0"/>
            <a:r>
              <a:rPr lang="ru-RU" sz="2400" b="1" dirty="0" smtClean="0"/>
              <a:t>Пособия развивающей среды должны быть: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эстетичны,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привлекательны,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просты в обращении, </a:t>
            </a:r>
          </a:p>
          <a:p>
            <a:pPr indent="357188">
              <a:buFont typeface="Wingdings" pitchFamily="2" charset="2"/>
              <a:buChar char="§"/>
            </a:pPr>
            <a:r>
              <a:rPr lang="ru-RU" sz="2400" dirty="0" smtClean="0"/>
              <a:t>вызывать желание действовать с ними.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При оформлении музыкального уголка нужно помнить о возрастных и индивидуальных возможностях детей.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Так, для детей 3-5 лет оформление лучше строить на </a:t>
            </a:r>
            <a:r>
              <a:rPr lang="ru-RU" sz="2400" b="1" dirty="0" smtClean="0"/>
              <a:t>сюжетной основе</a:t>
            </a:r>
            <a:r>
              <a:rPr lang="ru-RU" sz="2400" dirty="0" smtClean="0"/>
              <a:t>, 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Для детей более старшего возраста – на </a:t>
            </a:r>
            <a:r>
              <a:rPr lang="ru-RU" sz="2400" b="1" dirty="0" smtClean="0"/>
              <a:t>дидактической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936" y="3284984"/>
            <a:ext cx="5148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музыкальном уголке должны лежать игрушечные </a:t>
            </a:r>
            <a:r>
              <a:rPr lang="ru-RU" sz="2400" b="1" dirty="0" smtClean="0"/>
              <a:t>музыкальные инструменты: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/>
              <a:t>барабан,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/>
              <a:t>дудочка,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/>
              <a:t>миниатюрное пианино,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/>
              <a:t>металлофон, </a:t>
            </a:r>
          </a:p>
          <a:p>
            <a:pPr indent="268288">
              <a:buFont typeface="Wingdings" pitchFamily="2" charset="2"/>
              <a:buChar char="§"/>
            </a:pPr>
            <a:r>
              <a:rPr lang="ru-RU" sz="2400" dirty="0" smtClean="0"/>
              <a:t>также музыкальные игрушки.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В углу лучше поставить </a:t>
            </a:r>
            <a:r>
              <a:rPr lang="ru-RU" sz="2400" b="1" dirty="0" smtClean="0"/>
              <a:t>магнитофон,</a:t>
            </a:r>
            <a:r>
              <a:rPr lang="ru-RU" sz="2400" dirty="0" smtClean="0"/>
              <a:t> с помощью которого дети прослушают музыку,  а также мелодии, способствующие психологической релаксации и психическому расслаблению.</a:t>
            </a:r>
            <a:endParaRPr lang="ru-RU" sz="2400" dirty="0"/>
          </a:p>
        </p:txBody>
      </p:sp>
      <p:pic>
        <p:nvPicPr>
          <p:cNvPr id="8" name="Рисунок 7" descr="72d34851d31df0b30c3ded7066c4dc51.jpg.jpg"/>
          <p:cNvPicPr>
            <a:picLocks noChangeAspect="1"/>
          </p:cNvPicPr>
          <p:nvPr/>
        </p:nvPicPr>
        <p:blipFill>
          <a:blip r:embed="rId2" cstate="email">
            <a:lum bright="18000"/>
          </a:blip>
          <a:stretch>
            <a:fillRect/>
          </a:stretch>
        </p:blipFill>
        <p:spPr>
          <a:xfrm>
            <a:off x="179512" y="1844824"/>
            <a:ext cx="3623149" cy="484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uzikaa-115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04248" y="188640"/>
            <a:ext cx="1701189" cy="15121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179011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339752" y="260648"/>
            <a:ext cx="637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Обычно на стенах музыкального уголка вывешивают стенды. </a:t>
            </a:r>
          </a:p>
          <a:p>
            <a:pPr lvl="0"/>
            <a:r>
              <a:rPr lang="ru-RU" sz="2400" dirty="0" smtClean="0"/>
              <a:t>На них закрепляются: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dirty="0" smtClean="0"/>
              <a:t>фотографии детских выступлений,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dirty="0" smtClean="0"/>
              <a:t>портреты композиторов,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dirty="0" smtClean="0"/>
              <a:t>красочные плакаты, </a:t>
            </a:r>
          </a:p>
          <a:p>
            <a:pPr lvl="0" indent="268288">
              <a:buFont typeface="Wingdings" pitchFamily="2" charset="2"/>
              <a:buChar char="§"/>
            </a:pPr>
            <a:r>
              <a:rPr lang="ru-RU" sz="2400" dirty="0" smtClean="0"/>
              <a:t>картинки с музыкальными инструментами.</a:t>
            </a:r>
          </a:p>
        </p:txBody>
      </p:sp>
      <p:pic>
        <p:nvPicPr>
          <p:cNvPr id="12" name="Рисунок 11" descr="Toy-Accordion_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1520" y="4509120"/>
            <a:ext cx="2471351" cy="1728192"/>
          </a:xfrm>
          <a:prstGeom prst="rect">
            <a:avLst/>
          </a:prstGeom>
        </p:spPr>
      </p:pic>
      <p:pic>
        <p:nvPicPr>
          <p:cNvPr id="13" name="Рисунок 12" descr="1304443717_195354921_1---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636912"/>
            <a:ext cx="1714500" cy="1800225"/>
          </a:xfrm>
          <a:prstGeom prst="rect">
            <a:avLst/>
          </a:prstGeom>
        </p:spPr>
      </p:pic>
      <p:pic>
        <p:nvPicPr>
          <p:cNvPr id="15" name="Рисунок 14" descr="image04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08304" y="3284984"/>
            <a:ext cx="1596035" cy="3284984"/>
          </a:xfrm>
          <a:prstGeom prst="rect">
            <a:avLst/>
          </a:prstGeom>
        </p:spPr>
      </p:pic>
      <p:pic>
        <p:nvPicPr>
          <p:cNvPr id="16" name="Рисунок 15" descr="img36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3068960"/>
            <a:ext cx="4752528" cy="35643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1238</Words>
  <Application>Microsoft Office PowerPoint</Application>
  <PresentationFormat>Экран (4:3)</PresentationFormat>
  <Paragraphs>149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МБДОУ «Старобачатский детский сад общеразвивающего вида»  Музыкальные уголки в группе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  <vt:lpstr>Слайд 21</vt:lpstr>
      <vt:lpstr>Слайд 22</vt:lpstr>
      <vt:lpstr>Шумовые музыкальные инструменты</vt:lpstr>
      <vt:lpstr>Слайд 24</vt:lpstr>
    </vt:vector>
  </TitlesOfParts>
  <Company>МБДОУ "ДС №8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уголок-оформление</dc:title>
  <dc:subject>музыкальное воспитание-выступление на РМО</dc:subject>
  <dc:creator>Сивоконь Ю.А.</dc:creator>
  <cp:lastModifiedBy>Баженова</cp:lastModifiedBy>
  <cp:revision>136</cp:revision>
  <dcterms:created xsi:type="dcterms:W3CDTF">2013-09-23T14:55:26Z</dcterms:created>
  <dcterms:modified xsi:type="dcterms:W3CDTF">2021-12-06T16:17:46Z</dcterms:modified>
  <cp:category>презентация</cp:category>
</cp:coreProperties>
</file>